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826" r:id="rId2"/>
    <p:sldId id="827" r:id="rId3"/>
    <p:sldId id="828" r:id="rId4"/>
    <p:sldId id="829" r:id="rId5"/>
    <p:sldId id="830" r:id="rId6"/>
    <p:sldId id="834" r:id="rId7"/>
    <p:sldId id="1026" r:id="rId8"/>
    <p:sldId id="835" r:id="rId9"/>
    <p:sldId id="1027" r:id="rId10"/>
  </p:sldIdLst>
  <p:sldSz cx="9144000" cy="6858000" type="screen4x3"/>
  <p:notesSz cx="10234613" cy="7099300"/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sz="1600" b="1" i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600" b="1" i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600" b="1" i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600" b="1" i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600" b="1" i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600" b="1" i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600" b="1" i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600" b="1" i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600" b="1" i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03FF"/>
    <a:srgbClr val="009900"/>
    <a:srgbClr val="99CC00"/>
    <a:srgbClr val="99FF66"/>
    <a:srgbClr val="66FF33"/>
    <a:srgbClr val="FF0000"/>
    <a:srgbClr val="FEAF7A"/>
    <a:srgbClr val="A3A3FF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86" autoAdjust="0"/>
    <p:restoredTop sz="94714" autoAdjust="0"/>
  </p:normalViewPr>
  <p:slideViewPr>
    <p:cSldViewPr>
      <p:cViewPr varScale="1">
        <p:scale>
          <a:sx n="106" d="100"/>
          <a:sy n="106" d="100"/>
        </p:scale>
        <p:origin x="-1016" y="-104"/>
      </p:cViewPr>
      <p:guideLst>
        <p:guide orient="horz" pos="1910"/>
        <p:guide pos="56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5" d="100"/>
        <a:sy n="145" d="100"/>
      </p:scale>
      <p:origin x="0" y="0"/>
    </p:cViewPr>
  </p:sorterViewPr>
  <p:notesViewPr>
    <p:cSldViewPr snapToGrid="0" snapToObjects="1" showGuides="1">
      <p:cViewPr varScale="1">
        <p:scale>
          <a:sx n="80" d="100"/>
          <a:sy n="80" d="100"/>
        </p:scale>
        <p:origin x="-3624" y="-112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437369" cy="355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45" tIns="46973" rIns="93945" bIns="46973" numCol="1" anchor="t" anchorCtr="0" compatLnSpc="1">
            <a:prstTxWarp prst="textNoShape">
              <a:avLst/>
            </a:prstTxWarp>
          </a:bodyPr>
          <a:lstStyle>
            <a:lvl1pPr algn="l">
              <a:defRPr sz="1200" b="0" i="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801986" y="1"/>
            <a:ext cx="4432628" cy="355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45" tIns="46973" rIns="93945" bIns="46973" numCol="1" anchor="t" anchorCtr="0" compatLnSpc="1">
            <a:prstTxWarp prst="textNoShape">
              <a:avLst/>
            </a:prstTxWarp>
          </a:bodyPr>
          <a:lstStyle>
            <a:lvl1pPr algn="r">
              <a:defRPr sz="1200" b="0" i="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604"/>
            <a:ext cx="4437369" cy="355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45" tIns="46973" rIns="93945" bIns="46973" numCol="1" anchor="b" anchorCtr="0" compatLnSpc="1">
            <a:prstTxWarp prst="textNoShape">
              <a:avLst/>
            </a:prstTxWarp>
          </a:bodyPr>
          <a:lstStyle>
            <a:lvl1pPr algn="l">
              <a:defRPr sz="1200" b="0" i="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801986" y="6743604"/>
            <a:ext cx="4432628" cy="355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45" tIns="46973" rIns="93945" bIns="46973" numCol="1" anchor="b" anchorCtr="0" compatLnSpc="1">
            <a:prstTxWarp prst="textNoShape">
              <a:avLst/>
            </a:prstTxWarp>
          </a:bodyPr>
          <a:lstStyle>
            <a:lvl1pPr algn="r">
              <a:defRPr sz="1200" b="0" i="0">
                <a:latin typeface="Times New Roman" pitchFamily="18" charset="0"/>
              </a:defRPr>
            </a:lvl1pPr>
          </a:lstStyle>
          <a:p>
            <a:fld id="{76CBE6E0-001D-4856-846C-13125E19B1F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7804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4451583" cy="332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45" tIns="46973" rIns="93945" bIns="46973" numCol="1" anchor="t" anchorCtr="0" compatLnSpc="1">
            <a:prstTxWarp prst="textNoShape">
              <a:avLst/>
            </a:prstTxWarp>
          </a:bodyPr>
          <a:lstStyle>
            <a:lvl1pPr algn="l">
              <a:defRPr sz="1200" b="0" i="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20938" y="1"/>
            <a:ext cx="4449213" cy="332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45" tIns="46973" rIns="93945" bIns="46973" numCol="1" anchor="t" anchorCtr="0" compatLnSpc="1">
            <a:prstTxWarp prst="textNoShape">
              <a:avLst/>
            </a:prstTxWarp>
          </a:bodyPr>
          <a:lstStyle>
            <a:lvl1pPr algn="r">
              <a:defRPr sz="1200" b="0" i="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1157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62325" y="554038"/>
            <a:ext cx="3543300" cy="26574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5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9354" y="3376867"/>
            <a:ext cx="7531444" cy="321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45" tIns="46973" rIns="93945" bIns="469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6752609"/>
            <a:ext cx="4451583" cy="333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45" tIns="46973" rIns="93945" bIns="46973" numCol="1" anchor="b" anchorCtr="0" compatLnSpc="1">
            <a:prstTxWarp prst="textNoShape">
              <a:avLst/>
            </a:prstTxWarp>
          </a:bodyPr>
          <a:lstStyle>
            <a:lvl1pPr algn="l">
              <a:defRPr sz="1200" b="0" i="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115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20938" y="6752609"/>
            <a:ext cx="4449213" cy="333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45" tIns="46973" rIns="93945" bIns="46973" numCol="1" anchor="b" anchorCtr="0" compatLnSpc="1">
            <a:prstTxWarp prst="textNoShape">
              <a:avLst/>
            </a:prstTxWarp>
          </a:bodyPr>
          <a:lstStyle>
            <a:lvl1pPr algn="r">
              <a:defRPr sz="1200" b="0" i="0">
                <a:latin typeface="Times New Roman" pitchFamily="18" charset="0"/>
              </a:defRPr>
            </a:lvl1pPr>
          </a:lstStyle>
          <a:p>
            <a:fld id="{F9B1B14B-9968-4AC5-BD37-23391B65AB6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36822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691089-8F3C-4F39-8614-2F43B03462C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A5970E-2864-4339-9F12-BB5559A1C47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78613" y="115888"/>
            <a:ext cx="2141537" cy="6265862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0825" y="115888"/>
            <a:ext cx="6275388" cy="6265862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8E21A6-644E-4964-B836-4104DFDD6E1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569325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250825" y="1484313"/>
            <a:ext cx="8569325" cy="4897437"/>
          </a:xfrm>
        </p:spPr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85800" y="6381750"/>
            <a:ext cx="1905000" cy="323850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81750"/>
            <a:ext cx="2895600" cy="323850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88125" y="6400800"/>
            <a:ext cx="1905000" cy="268288"/>
          </a:xfrm>
        </p:spPr>
        <p:txBody>
          <a:bodyPr/>
          <a:lstStyle>
            <a:lvl1pPr>
              <a:defRPr/>
            </a:lvl1pPr>
          </a:lstStyle>
          <a:p>
            <a:fld id="{7E12553A-4E2C-4FE8-9C98-1CDCEA6F243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569325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250825" y="1484313"/>
            <a:ext cx="4208463" cy="4897437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484313"/>
            <a:ext cx="4208462" cy="4897437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685800" y="6381750"/>
            <a:ext cx="1905000" cy="323850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81750"/>
            <a:ext cx="2895600" cy="323850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88125" y="6400800"/>
            <a:ext cx="1905000" cy="268288"/>
          </a:xfrm>
        </p:spPr>
        <p:txBody>
          <a:bodyPr/>
          <a:lstStyle>
            <a:lvl1pPr>
              <a:defRPr/>
            </a:lvl1pPr>
          </a:lstStyle>
          <a:p>
            <a:fld id="{CF358D56-0F08-4FB6-ADC8-B823A1AEAA09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el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569325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iagrammplatzhalter 2"/>
          <p:cNvSpPr>
            <a:spLocks noGrp="1"/>
          </p:cNvSpPr>
          <p:nvPr>
            <p:ph type="chart" idx="1"/>
          </p:nvPr>
        </p:nvSpPr>
        <p:spPr>
          <a:xfrm>
            <a:off x="250825" y="1484313"/>
            <a:ext cx="8569325" cy="4897437"/>
          </a:xfrm>
        </p:spPr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85800" y="6381750"/>
            <a:ext cx="1905000" cy="323850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81750"/>
            <a:ext cx="2895600" cy="323850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88125" y="6400800"/>
            <a:ext cx="1905000" cy="268288"/>
          </a:xfrm>
        </p:spPr>
        <p:txBody>
          <a:bodyPr/>
          <a:lstStyle>
            <a:lvl1pPr>
              <a:defRPr/>
            </a:lvl1pPr>
          </a:lstStyle>
          <a:p>
            <a:fld id="{3F760791-7D4F-4590-BB4F-B2048BFA55D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el und Diagramm oder Organi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569325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SmartArt-Platzhalter 2"/>
          <p:cNvSpPr>
            <a:spLocks noGrp="1"/>
          </p:cNvSpPr>
          <p:nvPr>
            <p:ph type="dgm" idx="1"/>
          </p:nvPr>
        </p:nvSpPr>
        <p:spPr>
          <a:xfrm>
            <a:off x="250825" y="1484313"/>
            <a:ext cx="8569325" cy="4897437"/>
          </a:xfrm>
        </p:spPr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85800" y="6381750"/>
            <a:ext cx="1905000" cy="323850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81750"/>
            <a:ext cx="2895600" cy="323850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88125" y="6400800"/>
            <a:ext cx="1905000" cy="268288"/>
          </a:xfrm>
        </p:spPr>
        <p:txBody>
          <a:bodyPr/>
          <a:lstStyle>
            <a:lvl1pPr>
              <a:defRPr/>
            </a:lvl1pPr>
          </a:lstStyle>
          <a:p>
            <a:fld id="{D8577529-08C2-4B65-9568-8648F4C53E80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6CE8C1-6D1D-4536-8ECD-F4C051DE9A7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97E36-8D28-4AD8-99A7-5996C0118F22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5" y="1484313"/>
            <a:ext cx="4208463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484313"/>
            <a:ext cx="4208462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E8C3A1-E6FE-4811-946A-631E105E3519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7E282-0730-426F-ABDF-0CFA6F98370C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CB4CB5-CE37-4CF1-A350-62BB3C2EA68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A61F2-A9FC-4034-9D06-258AA81F7E9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4A4263-26B1-401F-B80D-65DDF46AAA8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AC30B2-FD8F-4357-B70F-1BEC83799C50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xmlns:p14="http://schemas.microsoft.com/office/powerpoint/2010/main"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15888"/>
            <a:ext cx="85693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484313"/>
            <a:ext cx="8569325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81750"/>
            <a:ext cx="19050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i="0"/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81750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/>
            </a:lvl1pPr>
          </a:lstStyle>
          <a:p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8125" y="6400800"/>
            <a:ext cx="1905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/>
            </a:lvl1pPr>
          </a:lstStyle>
          <a:p>
            <a:fld id="{6CEB931C-7821-43F9-BCF9-55D2067492A8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xmlns:p14="http://schemas.microsoft.com/office/powerpoint/2010/main" spd="slow">
    <p:wipe dir="d"/>
  </p:transition>
  <p:txStyles>
    <p:titleStyle>
      <a:lvl1pPr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b="1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b="1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Daten -</a:t>
            </a:r>
            <a:br>
              <a:rPr lang="de-DE"/>
            </a:br>
            <a:r>
              <a:rPr lang="de-DE"/>
              <a:t>und was wir daraus machen</a:t>
            </a:r>
          </a:p>
        </p:txBody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6263" y="1871663"/>
            <a:ext cx="6019800" cy="3829050"/>
          </a:xfrm>
          <a:noFill/>
        </p:spPr>
        <p:txBody>
          <a:bodyPr/>
          <a:lstStyle/>
          <a:p>
            <a:pPr marL="0" indent="0">
              <a:lnSpc>
                <a:spcPct val="150000"/>
              </a:lnSpc>
              <a:spcAft>
                <a:spcPct val="50000"/>
              </a:spcAft>
              <a:buNone/>
            </a:pPr>
            <a:r>
              <a:rPr lang="de-DE" sz="2400" dirty="0"/>
              <a:t>Unser Erkenntnisprozess ruht auf</a:t>
            </a:r>
          </a:p>
          <a:p>
            <a:pPr>
              <a:lnSpc>
                <a:spcPct val="150000"/>
              </a:lnSpc>
              <a:spcAft>
                <a:spcPct val="50000"/>
              </a:spcAft>
            </a:pPr>
            <a:r>
              <a:rPr lang="de-DE" sz="2400" dirty="0"/>
              <a:t>Hypothesen</a:t>
            </a:r>
          </a:p>
          <a:p>
            <a:pPr>
              <a:lnSpc>
                <a:spcPct val="150000"/>
              </a:lnSpc>
              <a:spcAft>
                <a:spcPct val="50000"/>
              </a:spcAft>
            </a:pPr>
            <a:r>
              <a:rPr lang="de-DE" sz="2400" dirty="0"/>
              <a:t>Daten</a:t>
            </a:r>
          </a:p>
          <a:p>
            <a:pPr>
              <a:lnSpc>
                <a:spcPct val="150000"/>
              </a:lnSpc>
              <a:spcAft>
                <a:spcPct val="50000"/>
              </a:spcAft>
            </a:pPr>
            <a:r>
              <a:rPr lang="de-DE" sz="2400" dirty="0"/>
              <a:t>Schlussfolgerungen</a:t>
            </a:r>
          </a:p>
        </p:txBody>
      </p:sp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ChangeArrowheads="1"/>
          </p:cNvSpPr>
          <p:nvPr/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de-DE" sz="2800" i="0">
                <a:effectLst>
                  <a:outerShdw blurRad="38100" dist="38100" dir="2700000" algn="tl">
                    <a:srgbClr val="C0C0C0"/>
                  </a:outerShdw>
                </a:effectLst>
              </a:rPr>
              <a:t>Prozess epidemiologischer Forschung</a:t>
            </a:r>
          </a:p>
        </p:txBody>
      </p:sp>
      <p:grpSp>
        <p:nvGrpSpPr>
          <p:cNvPr id="752643" name="Group 3"/>
          <p:cNvGrpSpPr>
            <a:grpSpLocks/>
          </p:cNvGrpSpPr>
          <p:nvPr/>
        </p:nvGrpSpPr>
        <p:grpSpPr bwMode="auto">
          <a:xfrm>
            <a:off x="1692275" y="1484313"/>
            <a:ext cx="6519863" cy="4235451"/>
            <a:chOff x="1066" y="935"/>
            <a:chExt cx="4107" cy="2668"/>
          </a:xfrm>
        </p:grpSpPr>
        <p:sp>
          <p:nvSpPr>
            <p:cNvPr id="752644" name="Text Box 4"/>
            <p:cNvSpPr txBox="1">
              <a:spLocks noChangeArrowheads="1"/>
            </p:cNvSpPr>
            <p:nvPr/>
          </p:nvSpPr>
          <p:spPr bwMode="auto">
            <a:xfrm>
              <a:off x="2323" y="935"/>
              <a:ext cx="1128" cy="243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sz="1800" i="0"/>
                <a:t>Kenntnisstand</a:t>
              </a:r>
            </a:p>
          </p:txBody>
        </p:sp>
        <p:sp>
          <p:nvSpPr>
            <p:cNvPr id="752645" name="Text Box 5"/>
            <p:cNvSpPr txBox="1">
              <a:spLocks noChangeArrowheads="1"/>
            </p:cNvSpPr>
            <p:nvPr/>
          </p:nvSpPr>
          <p:spPr bwMode="auto">
            <a:xfrm>
              <a:off x="3515" y="2704"/>
              <a:ext cx="775" cy="2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de-DE" i="0"/>
                <a:t>Hypothese</a:t>
              </a:r>
            </a:p>
          </p:txBody>
        </p:sp>
        <p:sp>
          <p:nvSpPr>
            <p:cNvPr id="752646" name="Text Box 6"/>
            <p:cNvSpPr txBox="1">
              <a:spLocks noChangeArrowheads="1"/>
            </p:cNvSpPr>
            <p:nvPr/>
          </p:nvSpPr>
          <p:spPr bwMode="auto">
            <a:xfrm>
              <a:off x="3581" y="2127"/>
              <a:ext cx="1592" cy="2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de-DE" i="0"/>
                <a:t>Hypothesengenerierung</a:t>
              </a:r>
            </a:p>
          </p:txBody>
        </p:sp>
        <p:sp>
          <p:nvSpPr>
            <p:cNvPr id="752647" name="Line 7"/>
            <p:cNvSpPr>
              <a:spLocks noChangeShapeType="1"/>
            </p:cNvSpPr>
            <p:nvPr/>
          </p:nvSpPr>
          <p:spPr bwMode="auto">
            <a:xfrm>
              <a:off x="3061" y="1208"/>
              <a:ext cx="644" cy="3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752648" name="Text Box 8"/>
            <p:cNvSpPr txBox="1">
              <a:spLocks noChangeArrowheads="1"/>
            </p:cNvSpPr>
            <p:nvPr/>
          </p:nvSpPr>
          <p:spPr bwMode="auto">
            <a:xfrm>
              <a:off x="3560" y="1544"/>
              <a:ext cx="634" cy="2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i="0" dirty="0"/>
                <a:t>Problem</a:t>
              </a:r>
            </a:p>
          </p:txBody>
        </p:sp>
        <p:sp>
          <p:nvSpPr>
            <p:cNvPr id="752649" name="Line 9"/>
            <p:cNvSpPr>
              <a:spLocks noChangeShapeType="1"/>
            </p:cNvSpPr>
            <p:nvPr/>
          </p:nvSpPr>
          <p:spPr bwMode="auto">
            <a:xfrm>
              <a:off x="3949" y="1745"/>
              <a:ext cx="380" cy="37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752650" name="Line 10"/>
            <p:cNvSpPr>
              <a:spLocks noChangeShapeType="1"/>
            </p:cNvSpPr>
            <p:nvPr/>
          </p:nvSpPr>
          <p:spPr bwMode="auto">
            <a:xfrm flipH="1">
              <a:off x="4089" y="2343"/>
              <a:ext cx="240" cy="37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752651" name="Text Box 11"/>
            <p:cNvSpPr txBox="1">
              <a:spLocks noChangeArrowheads="1"/>
            </p:cNvSpPr>
            <p:nvPr/>
          </p:nvSpPr>
          <p:spPr bwMode="auto">
            <a:xfrm>
              <a:off x="2631" y="3385"/>
              <a:ext cx="513" cy="2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de-DE" i="0">
                  <a:solidFill>
                    <a:srgbClr val="FF0000"/>
                  </a:solidFill>
                </a:rPr>
                <a:t>Studie</a:t>
              </a:r>
            </a:p>
          </p:txBody>
        </p:sp>
        <p:sp>
          <p:nvSpPr>
            <p:cNvPr id="752652" name="Line 12"/>
            <p:cNvSpPr>
              <a:spLocks noChangeShapeType="1"/>
            </p:cNvSpPr>
            <p:nvPr/>
          </p:nvSpPr>
          <p:spPr bwMode="auto">
            <a:xfrm flipH="1">
              <a:off x="3177" y="2956"/>
              <a:ext cx="72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752653" name="Text Box 13"/>
            <p:cNvSpPr txBox="1">
              <a:spLocks noChangeArrowheads="1"/>
            </p:cNvSpPr>
            <p:nvPr/>
          </p:nvSpPr>
          <p:spPr bwMode="auto">
            <a:xfrm>
              <a:off x="1429" y="2704"/>
              <a:ext cx="861" cy="2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i="0" dirty="0"/>
                <a:t>Auswertung</a:t>
              </a:r>
            </a:p>
          </p:txBody>
        </p:sp>
        <p:sp>
          <p:nvSpPr>
            <p:cNvPr id="752654" name="Text Box 14"/>
            <p:cNvSpPr txBox="1">
              <a:spLocks noChangeArrowheads="1"/>
            </p:cNvSpPr>
            <p:nvPr/>
          </p:nvSpPr>
          <p:spPr bwMode="auto">
            <a:xfrm>
              <a:off x="1066" y="2160"/>
              <a:ext cx="669" cy="2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de-DE" i="0" dirty="0"/>
                <a:t>Ergebnis</a:t>
              </a:r>
            </a:p>
          </p:txBody>
        </p:sp>
        <p:sp>
          <p:nvSpPr>
            <p:cNvPr id="752655" name="Line 15"/>
            <p:cNvSpPr>
              <a:spLocks noChangeShapeType="1"/>
            </p:cNvSpPr>
            <p:nvPr/>
          </p:nvSpPr>
          <p:spPr bwMode="auto">
            <a:xfrm flipH="1" flipV="1">
              <a:off x="1871" y="2935"/>
              <a:ext cx="730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752656" name="Line 16"/>
            <p:cNvSpPr>
              <a:spLocks noChangeShapeType="1"/>
            </p:cNvSpPr>
            <p:nvPr/>
          </p:nvSpPr>
          <p:spPr bwMode="auto">
            <a:xfrm flipH="1" flipV="1">
              <a:off x="1383" y="2387"/>
              <a:ext cx="263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de-DE"/>
            </a:p>
          </p:txBody>
        </p:sp>
        <p:grpSp>
          <p:nvGrpSpPr>
            <p:cNvPr id="752657" name="Group 17"/>
            <p:cNvGrpSpPr>
              <a:grpSpLocks/>
            </p:cNvGrpSpPr>
            <p:nvPr/>
          </p:nvGrpSpPr>
          <p:grpSpPr bwMode="auto">
            <a:xfrm>
              <a:off x="1338" y="1219"/>
              <a:ext cx="1370" cy="941"/>
              <a:chOff x="1329" y="1239"/>
              <a:chExt cx="1370" cy="941"/>
            </a:xfrm>
          </p:grpSpPr>
          <p:sp>
            <p:nvSpPr>
              <p:cNvPr id="752658" name="Text Box 18"/>
              <p:cNvSpPr txBox="1">
                <a:spLocks noChangeArrowheads="1"/>
              </p:cNvSpPr>
              <p:nvPr/>
            </p:nvSpPr>
            <p:spPr bwMode="auto">
              <a:xfrm>
                <a:off x="1329" y="1523"/>
                <a:ext cx="1202" cy="21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/>
                <a:r>
                  <a:rPr lang="de-DE" i="0" dirty="0"/>
                  <a:t>Schlussfolgerung</a:t>
                </a:r>
              </a:p>
            </p:txBody>
          </p:sp>
          <p:sp>
            <p:nvSpPr>
              <p:cNvPr id="752659" name="Line 19"/>
              <p:cNvSpPr>
                <a:spLocks noChangeShapeType="1"/>
              </p:cNvSpPr>
              <p:nvPr/>
            </p:nvSpPr>
            <p:spPr bwMode="auto">
              <a:xfrm flipV="1">
                <a:off x="1374" y="1726"/>
                <a:ext cx="408" cy="45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752660" name="Line 20"/>
              <p:cNvSpPr>
                <a:spLocks noChangeShapeType="1"/>
              </p:cNvSpPr>
              <p:nvPr/>
            </p:nvSpPr>
            <p:spPr bwMode="auto">
              <a:xfrm flipV="1">
                <a:off x="1964" y="1239"/>
                <a:ext cx="735" cy="26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</p:grpSp>
      </p:grpSp>
      <p:sp>
        <p:nvSpPr>
          <p:cNvPr id="752661" name="Oval 21"/>
          <p:cNvSpPr>
            <a:spLocks noChangeArrowheads="1"/>
          </p:cNvSpPr>
          <p:nvPr/>
        </p:nvSpPr>
        <p:spPr bwMode="auto">
          <a:xfrm>
            <a:off x="5148263" y="1916113"/>
            <a:ext cx="3168650" cy="3241675"/>
          </a:xfrm>
          <a:prstGeom prst="ellipse">
            <a:avLst/>
          </a:prstGeom>
          <a:noFill/>
          <a:ln w="38100">
            <a:solidFill>
              <a:srgbClr val="FC040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52662" name="Oval 22"/>
          <p:cNvSpPr>
            <a:spLocks noChangeArrowheads="1"/>
          </p:cNvSpPr>
          <p:nvPr/>
        </p:nvSpPr>
        <p:spPr bwMode="auto">
          <a:xfrm rot="2121673">
            <a:off x="1168400" y="3203575"/>
            <a:ext cx="4321175" cy="2608263"/>
          </a:xfrm>
          <a:prstGeom prst="ellipse">
            <a:avLst/>
          </a:prstGeom>
          <a:noFill/>
          <a:ln w="38100">
            <a:solidFill>
              <a:srgbClr val="FC040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52663" name="Oval 23"/>
          <p:cNvSpPr>
            <a:spLocks noChangeArrowheads="1"/>
          </p:cNvSpPr>
          <p:nvPr/>
        </p:nvSpPr>
        <p:spPr bwMode="auto">
          <a:xfrm rot="3751531">
            <a:off x="2148681" y="278607"/>
            <a:ext cx="2371725" cy="4510088"/>
          </a:xfrm>
          <a:prstGeom prst="ellipse">
            <a:avLst/>
          </a:prstGeom>
          <a:noFill/>
          <a:ln w="38100">
            <a:solidFill>
              <a:srgbClr val="FC040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2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2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52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2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52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52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52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52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52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2661" grpId="0" animBg="1"/>
      <p:bldP spid="752661" grpId="1" animBg="1"/>
      <p:bldP spid="752662" grpId="0" animBg="1"/>
      <p:bldP spid="752662" grpId="1" animBg="1"/>
      <p:bldP spid="75266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STEP: Study of the</a:t>
            </a:r>
            <a:br>
              <a:rPr lang="de-DE"/>
            </a:br>
            <a:r>
              <a:rPr lang="de-DE"/>
              <a:t>Therapeutic Effect of Intercessory Prayer</a:t>
            </a:r>
            <a:br>
              <a:rPr lang="de-DE"/>
            </a:br>
            <a:r>
              <a:rPr lang="de-DE" sz="2000"/>
              <a:t>(Therapeutischer Effekt von Fürbittegebeten)</a:t>
            </a:r>
          </a:p>
        </p:txBody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588" y="1484313"/>
            <a:ext cx="8786812" cy="4916487"/>
          </a:xfrm>
          <a:noFill/>
        </p:spPr>
        <p:txBody>
          <a:bodyPr/>
          <a:lstStyle/>
          <a:p>
            <a:r>
              <a:rPr lang="de-DE"/>
              <a:t>randomisierte kontrollierte Studie an 1802 Bypass-Patienten:</a:t>
            </a:r>
          </a:p>
          <a:p>
            <a:pPr lvl="1"/>
            <a:r>
              <a:rPr lang="de-DE" sz="1800"/>
              <a:t>unterschiedliche Religionen</a:t>
            </a:r>
          </a:p>
          <a:p>
            <a:pPr lvl="1"/>
            <a:r>
              <a:rPr lang="de-DE" sz="1800"/>
              <a:t>6 verschiedene Kliniken</a:t>
            </a:r>
          </a:p>
          <a:p>
            <a:pPr lvl="1"/>
            <a:r>
              <a:rPr lang="de-DE" sz="1800"/>
              <a:t>Betreuungspersonal über Gruppenzuordnung verblindet</a:t>
            </a:r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</p:txBody>
      </p:sp>
      <p:sp>
        <p:nvSpPr>
          <p:cNvPr id="753668" name="Text Box 4"/>
          <p:cNvSpPr txBox="1">
            <a:spLocks noChangeArrowheads="1"/>
          </p:cNvSpPr>
          <p:nvPr/>
        </p:nvSpPr>
        <p:spPr bwMode="auto">
          <a:xfrm>
            <a:off x="5292725" y="6524625"/>
            <a:ext cx="3851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de-DE" sz="1200" i="0">
                <a:solidFill>
                  <a:schemeClr val="tx2"/>
                </a:solidFill>
              </a:rPr>
              <a:t>Benson H et al. Am Heart J 151[2006]934-942</a:t>
            </a:r>
          </a:p>
        </p:txBody>
      </p:sp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STEP: Study of the</a:t>
            </a:r>
            <a:br>
              <a:rPr lang="de-DE"/>
            </a:br>
            <a:r>
              <a:rPr lang="de-DE"/>
              <a:t>Therapeutic Effect of Intercessory Prayer</a:t>
            </a:r>
            <a:br>
              <a:rPr lang="de-DE"/>
            </a:br>
            <a:r>
              <a:rPr lang="de-DE" sz="2000"/>
              <a:t>(Therapeutischer Effekt von Fürbittegebeten)</a:t>
            </a:r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588" y="1484313"/>
            <a:ext cx="8786812" cy="4916487"/>
          </a:xfrm>
          <a:noFill/>
        </p:spPr>
        <p:txBody>
          <a:bodyPr/>
          <a:lstStyle/>
          <a:p>
            <a:r>
              <a:rPr lang="de-DE"/>
              <a:t>randomisierte kontrollierte Studie an 1802 Bypass-Patienten:</a:t>
            </a:r>
          </a:p>
          <a:p>
            <a:pPr lvl="1"/>
            <a:r>
              <a:rPr lang="de-DE" sz="1800"/>
              <a:t>unterschiedliche Religionen</a:t>
            </a:r>
          </a:p>
          <a:p>
            <a:pPr lvl="1"/>
            <a:r>
              <a:rPr lang="de-DE" sz="1800"/>
              <a:t>6 verschiedene Kliniken</a:t>
            </a:r>
          </a:p>
          <a:p>
            <a:pPr lvl="1"/>
            <a:r>
              <a:rPr lang="de-DE" sz="1800"/>
              <a:t>Betreuungspersonal über Gruppenzuordnung verblindet</a:t>
            </a:r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</p:txBody>
      </p:sp>
      <p:sp>
        <p:nvSpPr>
          <p:cNvPr id="754692" name="Text Box 4"/>
          <p:cNvSpPr txBox="1">
            <a:spLocks noChangeArrowheads="1"/>
          </p:cNvSpPr>
          <p:nvPr/>
        </p:nvSpPr>
        <p:spPr bwMode="auto">
          <a:xfrm>
            <a:off x="5292725" y="6524625"/>
            <a:ext cx="3851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de-DE" sz="1200" i="0">
                <a:solidFill>
                  <a:schemeClr val="tx2"/>
                </a:solidFill>
              </a:rPr>
              <a:t>Benson H et al. Am Heart J 151[2006]934-942</a:t>
            </a:r>
          </a:p>
        </p:txBody>
      </p:sp>
      <p:graphicFrame>
        <p:nvGraphicFramePr>
          <p:cNvPr id="754693" name="Group 5"/>
          <p:cNvGraphicFramePr>
            <a:graphicFrameLocks noGrp="1"/>
          </p:cNvGraphicFramePr>
          <p:nvPr/>
        </p:nvGraphicFramePr>
        <p:xfrm>
          <a:off x="250825" y="3357563"/>
          <a:ext cx="8497888" cy="1845945"/>
        </p:xfrm>
        <a:graphic>
          <a:graphicData uri="http://schemas.openxmlformats.org/drawingml/2006/table">
            <a:tbl>
              <a:tblPr/>
              <a:tblGrid>
                <a:gridCol w="5159375"/>
                <a:gridCol w="1112838"/>
                <a:gridCol w="1112837"/>
                <a:gridCol w="1112838"/>
              </a:tblGrid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Patientengruppe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040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</a:tr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Gebete:</a:t>
                      </a:r>
                      <a:br>
                        <a:rPr kumimoji="0" lang="de-D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</a:b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jemand betete für die Patienten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nein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040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</a:tr>
              <a:tr h="611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Gewissheit:</a:t>
                      </a:r>
                      <a:br>
                        <a:rPr kumimoji="0" lang="de-D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</a:b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Patienten wussten, ob für sie gebetet wurde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nein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nein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040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STEP: Study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/>
            </a:r>
            <a:br>
              <a:rPr lang="de-DE" dirty="0"/>
            </a:br>
            <a:r>
              <a:rPr lang="de-DE" dirty="0" err="1"/>
              <a:t>Therapeutic</a:t>
            </a:r>
            <a:r>
              <a:rPr lang="de-DE" dirty="0"/>
              <a:t> </a:t>
            </a:r>
            <a:r>
              <a:rPr lang="de-DE" dirty="0" err="1"/>
              <a:t>Effect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Intercessory</a:t>
            </a:r>
            <a:r>
              <a:rPr lang="de-DE" dirty="0"/>
              <a:t> </a:t>
            </a:r>
            <a:r>
              <a:rPr lang="de-DE" dirty="0" err="1"/>
              <a:t>Prayer</a:t>
            </a:r>
            <a:r>
              <a:rPr lang="de-DE" dirty="0"/>
              <a:t/>
            </a:r>
            <a:br>
              <a:rPr lang="de-DE" dirty="0"/>
            </a:br>
            <a:r>
              <a:rPr lang="de-DE" sz="2000" dirty="0"/>
              <a:t>(Therapeutischer Effekt von </a:t>
            </a:r>
            <a:r>
              <a:rPr lang="de-DE" sz="2000" dirty="0" err="1"/>
              <a:t>Fürbittegebeten</a:t>
            </a:r>
            <a:r>
              <a:rPr lang="de-DE" sz="2000" dirty="0"/>
              <a:t>)</a:t>
            </a:r>
          </a:p>
        </p:txBody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588" y="1484313"/>
            <a:ext cx="8786812" cy="4916487"/>
          </a:xfrm>
          <a:noFill/>
        </p:spPr>
        <p:txBody>
          <a:bodyPr/>
          <a:lstStyle/>
          <a:p>
            <a:r>
              <a:rPr lang="de-DE"/>
              <a:t>randomisierte kontrollierte Studie an 1802 Bypass-Patienten:</a:t>
            </a:r>
          </a:p>
          <a:p>
            <a:pPr lvl="1"/>
            <a:r>
              <a:rPr lang="de-DE" sz="1800"/>
              <a:t>unterschiedliche Religionen</a:t>
            </a:r>
          </a:p>
          <a:p>
            <a:pPr lvl="1"/>
            <a:r>
              <a:rPr lang="de-DE" sz="1800"/>
              <a:t>6 verschiedene Kliniken</a:t>
            </a:r>
          </a:p>
          <a:p>
            <a:pPr lvl="1"/>
            <a:r>
              <a:rPr lang="de-DE" sz="1800"/>
              <a:t>Betreuungspersonal über Gruppenzuordnung verblindet</a:t>
            </a:r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r>
              <a:rPr lang="de-DE"/>
              <a:t>Endpunkt: Komplikationen innerhalb von 30 Tagen nach Bypass-Op</a:t>
            </a:r>
          </a:p>
        </p:txBody>
      </p:sp>
      <p:sp>
        <p:nvSpPr>
          <p:cNvPr id="755716" name="Text Box 4"/>
          <p:cNvSpPr txBox="1">
            <a:spLocks noChangeArrowheads="1"/>
          </p:cNvSpPr>
          <p:nvPr/>
        </p:nvSpPr>
        <p:spPr bwMode="auto">
          <a:xfrm>
            <a:off x="5292725" y="6524625"/>
            <a:ext cx="3851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de-DE" sz="1200" i="0">
                <a:solidFill>
                  <a:schemeClr val="tx2"/>
                </a:solidFill>
              </a:rPr>
              <a:t>Benson H et al. Am Heart J 151[2006]934-942</a:t>
            </a:r>
          </a:p>
        </p:txBody>
      </p:sp>
      <p:graphicFrame>
        <p:nvGraphicFramePr>
          <p:cNvPr id="755717" name="Group 5"/>
          <p:cNvGraphicFramePr>
            <a:graphicFrameLocks noGrp="1"/>
          </p:cNvGraphicFramePr>
          <p:nvPr/>
        </p:nvGraphicFramePr>
        <p:xfrm>
          <a:off x="250825" y="3357563"/>
          <a:ext cx="8497888" cy="1845945"/>
        </p:xfrm>
        <a:graphic>
          <a:graphicData uri="http://schemas.openxmlformats.org/drawingml/2006/table">
            <a:tbl>
              <a:tblPr/>
              <a:tblGrid>
                <a:gridCol w="5159375"/>
                <a:gridCol w="1112838"/>
                <a:gridCol w="1112837"/>
                <a:gridCol w="1112838"/>
              </a:tblGrid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Patientengruppe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040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</a:tr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Gebete:</a:t>
                      </a:r>
                      <a:br>
                        <a:rPr kumimoji="0" lang="de-D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</a:b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jemand betete für die Patienten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nein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040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</a:tr>
              <a:tr h="611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Gewissheit:</a:t>
                      </a:r>
                      <a:br>
                        <a:rPr kumimoji="0" lang="de-D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</a:b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Patienten wussten, ob für sie gebetet wurde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nein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nein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040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3655"/>
            <a:ext cx="8569325" cy="792832"/>
          </a:xfrm>
        </p:spPr>
        <p:txBody>
          <a:bodyPr/>
          <a:lstStyle/>
          <a:p>
            <a:r>
              <a:rPr lang="de-DE" dirty="0" smtClean="0"/>
              <a:t>STEP: Hypothese und Ergebnis</a:t>
            </a:r>
            <a:endParaRPr lang="de-DE" dirty="0"/>
          </a:p>
        </p:txBody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836712"/>
            <a:ext cx="8663880" cy="1081087"/>
          </a:xfrm>
          <a:noFill/>
        </p:spPr>
        <p:txBody>
          <a:bodyPr/>
          <a:lstStyle/>
          <a:p>
            <a:pPr marL="0" indent="0">
              <a:buNone/>
            </a:pPr>
            <a:r>
              <a:rPr lang="de-DE" sz="1800" dirty="0" smtClean="0"/>
              <a:t>Das </a:t>
            </a:r>
            <a:r>
              <a:rPr lang="de-DE" sz="1800" dirty="0"/>
              <a:t>Erkrankungsrisiko sinkt durch</a:t>
            </a:r>
            <a:endParaRPr lang="de-DE" dirty="0"/>
          </a:p>
          <a:p>
            <a:pPr marL="838200" lvl="1" indent="-381000">
              <a:buFontTx/>
              <a:buAutoNum type="arabicPeriod"/>
            </a:pPr>
            <a:r>
              <a:rPr lang="de-DE" sz="1800" dirty="0" err="1"/>
              <a:t>Fürbittegebete</a:t>
            </a:r>
            <a:r>
              <a:rPr lang="de-DE" sz="1800" dirty="0"/>
              <a:t> und</a:t>
            </a:r>
          </a:p>
          <a:p>
            <a:pPr marL="838200" lvl="1" indent="-381000">
              <a:buFontTx/>
              <a:buAutoNum type="arabicPeriod"/>
            </a:pPr>
            <a:r>
              <a:rPr lang="de-DE" sz="1800" dirty="0"/>
              <a:t>das Wissen, Objekt von </a:t>
            </a:r>
            <a:r>
              <a:rPr lang="de-DE" sz="1800" dirty="0" err="1"/>
              <a:t>Fürbittegebeten</a:t>
            </a:r>
            <a:r>
              <a:rPr lang="de-DE" sz="1800" dirty="0"/>
              <a:t> zu sein.</a:t>
            </a:r>
          </a:p>
        </p:txBody>
      </p:sp>
      <p:graphicFrame>
        <p:nvGraphicFramePr>
          <p:cNvPr id="6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061158"/>
              </p:ext>
            </p:extLst>
          </p:nvPr>
        </p:nvGraphicFramePr>
        <p:xfrm>
          <a:off x="250825" y="2076688"/>
          <a:ext cx="8640763" cy="2504440"/>
        </p:xfrm>
        <a:graphic>
          <a:graphicData uri="http://schemas.openxmlformats.org/drawingml/2006/table">
            <a:tbl>
              <a:tblPr/>
              <a:tblGrid>
                <a:gridCol w="6049963"/>
                <a:gridCol w="863600"/>
                <a:gridCol w="863600"/>
                <a:gridCol w="86360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Patientengruppe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040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Gebete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nein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040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Gewissheit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nein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nein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040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Hypothese:</a:t>
                      </a:r>
                      <a:br>
                        <a:rPr kumimoji="0" lang="de-D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</a:b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erwartete Häufigkeit von Komplikationen (%)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040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Ergebnis (Daten):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/>
                      </a:r>
                      <a:b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</a:b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beobachtete Häufigkeit von Komplikationen (%)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040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3655"/>
            <a:ext cx="8569325" cy="792832"/>
          </a:xfrm>
        </p:spPr>
        <p:txBody>
          <a:bodyPr/>
          <a:lstStyle/>
          <a:p>
            <a:r>
              <a:rPr lang="de-DE" dirty="0" smtClean="0"/>
              <a:t>STEP: Hypothese und Ergebnis</a:t>
            </a:r>
            <a:endParaRPr lang="de-DE" dirty="0"/>
          </a:p>
        </p:txBody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836712"/>
            <a:ext cx="8663880" cy="1081087"/>
          </a:xfrm>
          <a:noFill/>
        </p:spPr>
        <p:txBody>
          <a:bodyPr/>
          <a:lstStyle/>
          <a:p>
            <a:pPr marL="0" indent="0">
              <a:buNone/>
            </a:pPr>
            <a:r>
              <a:rPr lang="de-DE" sz="1800" dirty="0" smtClean="0"/>
              <a:t>Das </a:t>
            </a:r>
            <a:r>
              <a:rPr lang="de-DE" sz="1800" dirty="0"/>
              <a:t>Erkrankungsrisiko sinkt durch</a:t>
            </a:r>
            <a:endParaRPr lang="de-DE" dirty="0"/>
          </a:p>
          <a:p>
            <a:pPr marL="838200" lvl="1" indent="-381000">
              <a:buFontTx/>
              <a:buAutoNum type="arabicPeriod"/>
            </a:pPr>
            <a:r>
              <a:rPr lang="de-DE" sz="1800" dirty="0" err="1"/>
              <a:t>Fürbittegebete</a:t>
            </a:r>
            <a:r>
              <a:rPr lang="de-DE" sz="1800" dirty="0"/>
              <a:t> und</a:t>
            </a:r>
          </a:p>
          <a:p>
            <a:pPr marL="838200" lvl="1" indent="-381000">
              <a:buFontTx/>
              <a:buAutoNum type="arabicPeriod"/>
            </a:pPr>
            <a:r>
              <a:rPr lang="de-DE" sz="1800" dirty="0"/>
              <a:t>das Wissen, Objekt von </a:t>
            </a:r>
            <a:r>
              <a:rPr lang="de-DE" sz="1800" dirty="0" err="1"/>
              <a:t>Fürbittegebeten</a:t>
            </a:r>
            <a:r>
              <a:rPr lang="de-DE" sz="1800" dirty="0"/>
              <a:t> zu sein.</a:t>
            </a:r>
          </a:p>
        </p:txBody>
      </p:sp>
      <p:graphicFrame>
        <p:nvGraphicFramePr>
          <p:cNvPr id="6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244879"/>
              </p:ext>
            </p:extLst>
          </p:nvPr>
        </p:nvGraphicFramePr>
        <p:xfrm>
          <a:off x="250825" y="2076688"/>
          <a:ext cx="8640763" cy="2504440"/>
        </p:xfrm>
        <a:graphic>
          <a:graphicData uri="http://schemas.openxmlformats.org/drawingml/2006/table">
            <a:tbl>
              <a:tblPr/>
              <a:tblGrid>
                <a:gridCol w="6049963"/>
                <a:gridCol w="863600"/>
                <a:gridCol w="863600"/>
                <a:gridCol w="86360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Patientengruppe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040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Gebete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nein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040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Gewissheit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nein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nein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040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Hypothese:</a:t>
                      </a:r>
                      <a:br>
                        <a:rPr kumimoji="0" lang="de-D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</a:b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erwartete Häufigkeit von Komplikationen (%)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040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Ergebnis (Daten):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/>
                      </a:r>
                      <a:b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</a:b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beobachtete Häufigkeit von Komplikationen (%)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040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7" name="Oval 41"/>
          <p:cNvSpPr>
            <a:spLocks noChangeArrowheads="1"/>
          </p:cNvSpPr>
          <p:nvPr/>
        </p:nvSpPr>
        <p:spPr bwMode="auto">
          <a:xfrm>
            <a:off x="8219281" y="3284984"/>
            <a:ext cx="503238" cy="1223963"/>
          </a:xfrm>
          <a:prstGeom prst="ellips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9239483"/>
      </p:ext>
    </p:extLst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569325" cy="792832"/>
          </a:xfrm>
        </p:spPr>
        <p:txBody>
          <a:bodyPr/>
          <a:lstStyle/>
          <a:p>
            <a:r>
              <a:rPr lang="de-DE" dirty="0" smtClean="0"/>
              <a:t>STEP</a:t>
            </a:r>
            <a:r>
              <a:rPr lang="de-DE" dirty="0"/>
              <a:t>: </a:t>
            </a:r>
            <a:r>
              <a:rPr lang="de-DE" dirty="0" smtClean="0"/>
              <a:t>Denkbare Interpretationen</a:t>
            </a:r>
            <a:endParaRPr lang="de-DE" dirty="0"/>
          </a:p>
        </p:txBody>
      </p:sp>
      <p:graphicFrame>
        <p:nvGraphicFramePr>
          <p:cNvPr id="760836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188493"/>
              </p:ext>
            </p:extLst>
          </p:nvPr>
        </p:nvGraphicFramePr>
        <p:xfrm>
          <a:off x="250825" y="924560"/>
          <a:ext cx="8640763" cy="2504440"/>
        </p:xfrm>
        <a:graphic>
          <a:graphicData uri="http://schemas.openxmlformats.org/drawingml/2006/table">
            <a:tbl>
              <a:tblPr/>
              <a:tblGrid>
                <a:gridCol w="6049963"/>
                <a:gridCol w="863600"/>
                <a:gridCol w="863600"/>
                <a:gridCol w="86360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Patientengruppe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040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Gebete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nein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040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Gewissheit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nein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nein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040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Hypothese:</a:t>
                      </a:r>
                      <a:br>
                        <a:rPr kumimoji="0" lang="de-D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</a:b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erwartete Häufigkeit von Komplikationen (%)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040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Ergebnis (Daten):</a:t>
                      </a: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/>
                      </a:r>
                      <a:b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</a:b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beobachtete Häufigkeit von Komplikationen (%)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040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3" name="Rechteck 2"/>
          <p:cNvSpPr/>
          <p:nvPr/>
        </p:nvSpPr>
        <p:spPr>
          <a:xfrm>
            <a:off x="251520" y="3482688"/>
            <a:ext cx="8640960" cy="3342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0388" lvl="1" indent="-381000" algn="l" defTabSz="900113">
              <a:spcBef>
                <a:spcPct val="20000"/>
              </a:spcBef>
              <a:buFontTx/>
              <a:buAutoNum type="arabicPeriod"/>
            </a:pPr>
            <a:r>
              <a:rPr lang="de-DE" sz="1800" kern="0" dirty="0">
                <a:solidFill>
                  <a:srgbClr val="000000"/>
                </a:solidFill>
                <a:latin typeface="Arial"/>
              </a:rPr>
              <a:t>minimal und korrekt:</a:t>
            </a:r>
            <a:br>
              <a:rPr lang="de-DE" sz="1800" kern="0" dirty="0">
                <a:solidFill>
                  <a:srgbClr val="000000"/>
                </a:solidFill>
                <a:latin typeface="Arial"/>
              </a:rPr>
            </a:br>
            <a:r>
              <a:rPr lang="de-DE" sz="1800" i="0" kern="0" dirty="0">
                <a:solidFill>
                  <a:srgbClr val="000000"/>
                </a:solidFill>
                <a:latin typeface="Arial"/>
              </a:rPr>
              <a:t>Hypothese nicht bestätigt</a:t>
            </a:r>
          </a:p>
          <a:p>
            <a:pPr marL="923925" lvl="2" indent="-381000" algn="l" defTabSz="900113">
              <a:spcBef>
                <a:spcPct val="20000"/>
              </a:spcBef>
              <a:buFontTx/>
              <a:buChar char="•"/>
            </a:pPr>
            <a:r>
              <a:rPr lang="de-DE" i="0" kern="0" dirty="0">
                <a:solidFill>
                  <a:srgbClr val="000000"/>
                </a:solidFill>
                <a:latin typeface="Arial"/>
              </a:rPr>
              <a:t>Wissen um </a:t>
            </a:r>
            <a:r>
              <a:rPr lang="de-DE" i="0" kern="0" dirty="0" err="1">
                <a:solidFill>
                  <a:srgbClr val="000000"/>
                </a:solidFill>
                <a:latin typeface="Arial"/>
              </a:rPr>
              <a:t>Fürbittegebete</a:t>
            </a:r>
            <a:r>
              <a:rPr lang="de-DE" i="0" kern="0" dirty="0">
                <a:solidFill>
                  <a:srgbClr val="000000"/>
                </a:solidFill>
                <a:latin typeface="Arial"/>
              </a:rPr>
              <a:t> assoziiert mit erhöhtem </a:t>
            </a:r>
            <a:r>
              <a:rPr lang="de-DE" i="0" kern="0" dirty="0" smtClean="0">
                <a:solidFill>
                  <a:srgbClr val="000000"/>
                </a:solidFill>
                <a:latin typeface="Arial"/>
              </a:rPr>
              <a:t>Krankheitsrisiko</a:t>
            </a:r>
            <a:endParaRPr lang="de-DE" i="0" kern="0" dirty="0">
              <a:solidFill>
                <a:srgbClr val="000000"/>
              </a:solidFill>
              <a:latin typeface="Arial"/>
            </a:endParaRPr>
          </a:p>
          <a:p>
            <a:pPr marL="560388" lvl="1" indent="-381000" algn="l" defTabSz="900113">
              <a:spcBef>
                <a:spcPct val="20000"/>
              </a:spcBef>
              <a:buFontTx/>
              <a:buAutoNum type="arabicPeriod"/>
            </a:pPr>
            <a:r>
              <a:rPr lang="de-DE" sz="1800" kern="0" dirty="0">
                <a:solidFill>
                  <a:srgbClr val="000000"/>
                </a:solidFill>
                <a:latin typeface="Arial"/>
              </a:rPr>
              <a:t>zu weitgehend:</a:t>
            </a:r>
            <a:br>
              <a:rPr lang="de-DE" sz="1800" kern="0" dirty="0">
                <a:solidFill>
                  <a:srgbClr val="000000"/>
                </a:solidFill>
                <a:latin typeface="Arial"/>
              </a:rPr>
            </a:br>
            <a:r>
              <a:rPr lang="de-DE" sz="1800" i="0" kern="0" dirty="0">
                <a:solidFill>
                  <a:srgbClr val="000000"/>
                </a:solidFill>
                <a:latin typeface="Arial"/>
              </a:rPr>
              <a:t>Hypothese widerlegt</a:t>
            </a:r>
          </a:p>
          <a:p>
            <a:pPr marL="923925" lvl="2" indent="-381000" algn="l" defTabSz="900113">
              <a:spcBef>
                <a:spcPct val="20000"/>
              </a:spcBef>
              <a:buFontTx/>
              <a:buChar char="•"/>
            </a:pPr>
            <a:r>
              <a:rPr lang="de-DE" i="0" kern="0" dirty="0">
                <a:solidFill>
                  <a:srgbClr val="000000"/>
                </a:solidFill>
                <a:latin typeface="Arial"/>
              </a:rPr>
              <a:t>Wissen um </a:t>
            </a:r>
            <a:r>
              <a:rPr lang="de-DE" i="0" kern="0" dirty="0" err="1">
                <a:solidFill>
                  <a:srgbClr val="000000"/>
                </a:solidFill>
                <a:latin typeface="Arial"/>
              </a:rPr>
              <a:t>Fürbittegebete</a:t>
            </a:r>
            <a:r>
              <a:rPr lang="de-DE" i="0" kern="0" dirty="0">
                <a:solidFill>
                  <a:srgbClr val="000000"/>
                </a:solidFill>
                <a:latin typeface="Arial"/>
              </a:rPr>
              <a:t> erhöht Krankheitsrisiko</a:t>
            </a:r>
          </a:p>
          <a:p>
            <a:pPr marL="923925" lvl="2" indent="-381000" algn="l" defTabSz="900113">
              <a:spcBef>
                <a:spcPct val="20000"/>
              </a:spcBef>
              <a:buFontTx/>
              <a:buChar char="•"/>
            </a:pPr>
            <a:r>
              <a:rPr lang="de-DE" i="0" kern="0" dirty="0">
                <a:solidFill>
                  <a:srgbClr val="000000"/>
                </a:solidFill>
                <a:latin typeface="Arial"/>
              </a:rPr>
              <a:t>vielleicht infolge bösartig gemeinter Hass-/Voodoo-</a:t>
            </a:r>
            <a:r>
              <a:rPr lang="de-DE" i="0" kern="0" dirty="0" smtClean="0">
                <a:solidFill>
                  <a:srgbClr val="000000"/>
                </a:solidFill>
                <a:latin typeface="Arial"/>
              </a:rPr>
              <a:t>Gebete</a:t>
            </a:r>
          </a:p>
          <a:p>
            <a:pPr marL="560388" lvl="1" indent="-381000" algn="l" defTabSz="900113">
              <a:spcBef>
                <a:spcPct val="20000"/>
              </a:spcBef>
              <a:buFontTx/>
              <a:buAutoNum type="arabicPeriod"/>
            </a:pPr>
            <a:r>
              <a:rPr lang="de-DE" sz="1800" kern="0" dirty="0" smtClean="0">
                <a:solidFill>
                  <a:srgbClr val="000000"/>
                </a:solidFill>
                <a:latin typeface="Arial"/>
              </a:rPr>
              <a:t>unberechtigt und überzogen:</a:t>
            </a:r>
            <a:br>
              <a:rPr lang="de-DE" sz="1800" kern="0" dirty="0" smtClean="0">
                <a:solidFill>
                  <a:srgbClr val="000000"/>
                </a:solidFill>
                <a:latin typeface="Arial"/>
              </a:rPr>
            </a:br>
            <a:r>
              <a:rPr lang="de-DE" sz="1800" i="0" kern="0" dirty="0" err="1" smtClean="0">
                <a:solidFill>
                  <a:srgbClr val="000000"/>
                </a:solidFill>
                <a:latin typeface="Arial"/>
              </a:rPr>
              <a:t>Fürbittegebete</a:t>
            </a:r>
            <a:r>
              <a:rPr lang="de-DE" sz="1800" i="0" kern="0" dirty="0" smtClean="0">
                <a:solidFill>
                  <a:srgbClr val="000000"/>
                </a:solidFill>
                <a:latin typeface="Arial"/>
              </a:rPr>
              <a:t> helfen nicht, denn</a:t>
            </a:r>
          </a:p>
          <a:p>
            <a:pPr marL="923925" lvl="2" indent="-381000" algn="l" defTabSz="900113">
              <a:spcBef>
                <a:spcPct val="20000"/>
              </a:spcBef>
              <a:buFontTx/>
              <a:buChar char="•"/>
            </a:pPr>
            <a:r>
              <a:rPr lang="de-DE" i="0" kern="0" dirty="0" smtClean="0">
                <a:solidFill>
                  <a:srgbClr val="000000"/>
                </a:solidFill>
                <a:latin typeface="Arial"/>
              </a:rPr>
              <a:t>es </a:t>
            </a:r>
            <a:r>
              <a:rPr lang="de-DE" i="0" kern="0" dirty="0">
                <a:solidFill>
                  <a:srgbClr val="000000"/>
                </a:solidFill>
                <a:latin typeface="Arial"/>
              </a:rPr>
              <a:t>gibt keinen Gott </a:t>
            </a:r>
            <a:r>
              <a:rPr lang="de-DE" kern="0" dirty="0">
                <a:solidFill>
                  <a:srgbClr val="0000FF"/>
                </a:solidFill>
                <a:latin typeface="Arial"/>
              </a:rPr>
              <a:t>(Beweis der Nichtexistenz Gottes)</a:t>
            </a:r>
          </a:p>
          <a:p>
            <a:pPr marL="923925" lvl="2" indent="-381000" algn="l" defTabSz="900113">
              <a:spcBef>
                <a:spcPct val="20000"/>
              </a:spcBef>
              <a:buFontTx/>
              <a:buChar char="•"/>
            </a:pPr>
            <a:r>
              <a:rPr lang="de-DE" i="0" kern="0" dirty="0">
                <a:solidFill>
                  <a:srgbClr val="000000"/>
                </a:solidFill>
                <a:latin typeface="Arial"/>
              </a:rPr>
              <a:t>Gottes Ratschlüsse sind unerforschlich </a:t>
            </a:r>
            <a:r>
              <a:rPr lang="de-DE" kern="0" dirty="0">
                <a:solidFill>
                  <a:srgbClr val="0000FF"/>
                </a:solidFill>
                <a:latin typeface="Arial"/>
              </a:rPr>
              <a:t>(Beweis der Existenz Gottes)</a:t>
            </a:r>
          </a:p>
        </p:txBody>
      </p:sp>
    </p:spTree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>
          <a:xfrm>
            <a:off x="5508625" y="404813"/>
            <a:ext cx="3406775" cy="2447925"/>
          </a:xfrm>
        </p:spPr>
        <p:txBody>
          <a:bodyPr/>
          <a:lstStyle/>
          <a:p>
            <a:r>
              <a:rPr lang="de-DE" dirty="0">
                <a:solidFill>
                  <a:schemeClr val="tx1"/>
                </a:solidFill>
                <a:effectLst>
                  <a:outerShdw blurRad="38100" dist="38100" dir="2700000" algn="tl">
                    <a:srgbClr val="969696"/>
                  </a:outerShdw>
                </a:effectLst>
              </a:rPr>
              <a:t>Schlankheits-maschine</a:t>
            </a:r>
            <a:br>
              <a:rPr lang="de-DE" dirty="0">
                <a:solidFill>
                  <a:schemeClr val="tx1"/>
                </a:solidFill>
                <a:effectLst>
                  <a:outerShdw blurRad="38100" dist="38100" dir="2700000" algn="tl">
                    <a:srgbClr val="969696"/>
                  </a:outerShdw>
                </a:effectLst>
              </a:rPr>
            </a:br>
            <a:r>
              <a:rPr lang="de-DE" dirty="0">
                <a:solidFill>
                  <a:schemeClr val="tx1"/>
                </a:solidFill>
                <a:effectLst>
                  <a:outerShdw blurRad="38100" dist="38100" dir="2700000" algn="tl">
                    <a:srgbClr val="969696"/>
                  </a:outerShdw>
                </a:effectLst>
              </a:rPr>
              <a:t>von</a:t>
            </a:r>
            <a:br>
              <a:rPr lang="de-DE" dirty="0">
                <a:solidFill>
                  <a:schemeClr val="tx1"/>
                </a:solidFill>
                <a:effectLst>
                  <a:outerShdw blurRad="38100" dist="38100" dir="2700000" algn="tl">
                    <a:srgbClr val="969696"/>
                  </a:outerShdw>
                </a:effectLst>
              </a:rPr>
            </a:br>
            <a:r>
              <a:rPr lang="de-DE" dirty="0" err="1">
                <a:solidFill>
                  <a:schemeClr val="tx1"/>
                </a:solidFill>
                <a:effectLst>
                  <a:outerShdw blurRad="38100" dist="38100" dir="2700000" algn="tl">
                    <a:srgbClr val="969696"/>
                  </a:outerShdw>
                </a:effectLst>
              </a:rPr>
              <a:t>Zuntz</a:t>
            </a:r>
            <a:r>
              <a:rPr lang="de-DE" dirty="0">
                <a:solidFill>
                  <a:schemeClr val="tx1"/>
                </a:solidFill>
                <a:effectLst>
                  <a:outerShdw blurRad="38100" dist="38100" dir="2700000" algn="tl">
                    <a:srgbClr val="969696"/>
                  </a:outerShdw>
                </a:effectLst>
              </a:rPr>
              <a:t/>
            </a:r>
            <a:br>
              <a:rPr lang="de-DE" dirty="0">
                <a:solidFill>
                  <a:schemeClr val="tx1"/>
                </a:solidFill>
                <a:effectLst>
                  <a:outerShdw blurRad="38100" dist="38100" dir="2700000" algn="tl">
                    <a:srgbClr val="969696"/>
                  </a:outerShdw>
                </a:effectLst>
              </a:rPr>
            </a:br>
            <a:r>
              <a:rPr lang="de-DE" dirty="0">
                <a:solidFill>
                  <a:schemeClr val="tx1"/>
                </a:solidFill>
                <a:effectLst>
                  <a:outerShdw blurRad="38100" dist="38100" dir="2700000" algn="tl">
                    <a:srgbClr val="969696"/>
                  </a:outerShdw>
                </a:effectLst>
              </a:rPr>
              <a:t>(1930)</a:t>
            </a:r>
          </a:p>
        </p:txBody>
      </p:sp>
      <p:pic>
        <p:nvPicPr>
          <p:cNvPr id="413699" name="Picture 3" descr="Schlankheitsmaschine von Zuntz 19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5"/>
          <a:stretch>
            <a:fillRect/>
          </a:stretch>
        </p:blipFill>
        <p:spPr bwMode="auto">
          <a:xfrm>
            <a:off x="323850" y="260350"/>
            <a:ext cx="4953000" cy="6319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508104" y="3861395"/>
            <a:ext cx="3406775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defRPr>
            </a:lvl9pPr>
          </a:lstStyle>
          <a:p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969696"/>
                  </a:outerShdw>
                </a:effectLst>
              </a:rPr>
              <a:t>Vielen Dank!</a:t>
            </a:r>
            <a:endParaRPr lang="de-DE" dirty="0">
              <a:solidFill>
                <a:schemeClr val="tx1"/>
              </a:solidFill>
              <a:effectLst>
                <a:outerShdw blurRad="38100" dist="38100" dir="2700000" algn="tl">
                  <a:srgbClr val="969696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91391193"/>
      </p:ext>
    </p:extLst>
  </p:cSld>
  <p:clrMapOvr>
    <a:masterClrMapping/>
  </p:clrMapOvr>
  <p:transition xmlns:p14="http://schemas.microsoft.com/office/powerpoint/2010/main" spd="slow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F8F8F8"/>
      </a:accent1>
      <a:accent2>
        <a:srgbClr val="F8F8F8"/>
      </a:accent2>
      <a:accent3>
        <a:srgbClr val="FFFFFF"/>
      </a:accent3>
      <a:accent4>
        <a:srgbClr val="000000"/>
      </a:accent4>
      <a:accent5>
        <a:srgbClr val="FBFBFB"/>
      </a:accent5>
      <a:accent6>
        <a:srgbClr val="E1E1E1"/>
      </a:accent6>
      <a:hlink>
        <a:srgbClr val="4D4D4D"/>
      </a:hlink>
      <a:folHlink>
        <a:srgbClr val="EAEAEA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299</Words>
  <Application>Microsoft Macintosh PowerPoint</Application>
  <PresentationFormat>Bildschirmpräsentation (4:3)</PresentationFormat>
  <Paragraphs>154</Paragraphs>
  <Slides>9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Standarddesign</vt:lpstr>
      <vt:lpstr>Daten - und was wir daraus machen</vt:lpstr>
      <vt:lpstr>PowerPoint-Präsentation</vt:lpstr>
      <vt:lpstr>STEP: Study of the Therapeutic Effect of Intercessory Prayer (Therapeutischer Effekt von Fürbittegebeten)</vt:lpstr>
      <vt:lpstr>STEP: Study of the Therapeutic Effect of Intercessory Prayer (Therapeutischer Effekt von Fürbittegebeten)</vt:lpstr>
      <vt:lpstr>STEP: Study of the Therapeutic Effect of Intercessory Prayer (Therapeutischer Effekt von Fürbittegebeten)</vt:lpstr>
      <vt:lpstr>STEP: Hypothese und Ergebnis</vt:lpstr>
      <vt:lpstr>STEP: Hypothese und Ergebnis</vt:lpstr>
      <vt:lpstr>STEP: Denkbare Interpretationen</vt:lpstr>
      <vt:lpstr>Schlankheits-maschine von Zuntz (1930)</vt:lpstr>
    </vt:vector>
  </TitlesOfParts>
  <Company>DIfE Bergholz-Rehbrücke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Epidemiologische Studien</dc:title>
  <dc:creator>lorse</dc:creator>
  <cp:lastModifiedBy>hjfz</cp:lastModifiedBy>
  <cp:revision>505</cp:revision>
  <cp:lastPrinted>2016-04-14T21:14:46Z</cp:lastPrinted>
  <dcterms:created xsi:type="dcterms:W3CDTF">2002-06-18T08:43:22Z</dcterms:created>
  <dcterms:modified xsi:type="dcterms:W3CDTF">2016-04-15T06:03:07Z</dcterms:modified>
</cp:coreProperties>
</file>